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 /><Relationship Id="rId2" Type="http://schemas.openxmlformats.org/package/2006/relationships/metadata/thumbnail" Target="docProps/thumbnail.jpeg" /><Relationship Id="rId1" Type="http://schemas.openxmlformats.org/officeDocument/2006/relationships/officeDocument" Target="ppt/presentation.xml" /><Relationship Id="rId4" Type="http://schemas.openxmlformats.org/officeDocument/2006/relationships/extended-properties" Target="docProps/app.xml" /></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32" r:id="rId1"/>
  </p:sldMasterIdLst>
  <p:notesMasterIdLst>
    <p:notesMasterId r:id="rId19"/>
  </p:notesMasterIdLst>
  <p:sldIdLst>
    <p:sldId id="256" r:id="rId2"/>
    <p:sldId id="295" r:id="rId3"/>
    <p:sldId id="257" r:id="rId4"/>
    <p:sldId id="281" r:id="rId5"/>
    <p:sldId id="258" r:id="rId6"/>
    <p:sldId id="259" r:id="rId7"/>
    <p:sldId id="260" r:id="rId8"/>
    <p:sldId id="261" r:id="rId9"/>
    <p:sldId id="262" r:id="rId10"/>
    <p:sldId id="263" r:id="rId11"/>
    <p:sldId id="264" r:id="rId12"/>
    <p:sldId id="265" r:id="rId13"/>
    <p:sldId id="266" r:id="rId14"/>
    <p:sldId id="267" r:id="rId15"/>
    <p:sldId id="274" r:id="rId16"/>
    <p:sldId id="275" r:id="rId17"/>
    <p:sldId id="273" r:id="rId1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583" autoAdjust="0"/>
    <p:restoredTop sz="94737" autoAdjust="0"/>
  </p:normalViewPr>
  <p:slideViewPr>
    <p:cSldViewPr>
      <p:cViewPr>
        <p:scale>
          <a:sx n="60" d="100"/>
          <a:sy n="60" d="100"/>
        </p:scale>
        <p:origin x="-965" y="-58"/>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 /><Relationship Id="rId13" Type="http://schemas.openxmlformats.org/officeDocument/2006/relationships/slide" Target="slides/slide12.xml" /><Relationship Id="rId18" Type="http://schemas.openxmlformats.org/officeDocument/2006/relationships/slide" Target="slides/slide17.xml" /><Relationship Id="rId3" Type="http://schemas.openxmlformats.org/officeDocument/2006/relationships/slide" Target="slides/slide2.xml" /><Relationship Id="rId21" Type="http://schemas.openxmlformats.org/officeDocument/2006/relationships/viewProps" Target="viewProps.xml" /><Relationship Id="rId7" Type="http://schemas.openxmlformats.org/officeDocument/2006/relationships/slide" Target="slides/slide6.xml" /><Relationship Id="rId12" Type="http://schemas.openxmlformats.org/officeDocument/2006/relationships/slide" Target="slides/slide11.xml" /><Relationship Id="rId17" Type="http://schemas.openxmlformats.org/officeDocument/2006/relationships/slide" Target="slides/slide16.xml" /><Relationship Id="rId2" Type="http://schemas.openxmlformats.org/officeDocument/2006/relationships/slide" Target="slides/slide1.xml" /><Relationship Id="rId16" Type="http://schemas.openxmlformats.org/officeDocument/2006/relationships/slide" Target="slides/slide15.xml" /><Relationship Id="rId20" Type="http://schemas.openxmlformats.org/officeDocument/2006/relationships/presProps" Target="presProps.xml" /><Relationship Id="rId1" Type="http://schemas.openxmlformats.org/officeDocument/2006/relationships/slideMaster" Target="slideMasters/slideMaster1.xml" /><Relationship Id="rId6" Type="http://schemas.openxmlformats.org/officeDocument/2006/relationships/slide" Target="slides/slide5.xml" /><Relationship Id="rId11" Type="http://schemas.openxmlformats.org/officeDocument/2006/relationships/slide" Target="slides/slide10.xml" /><Relationship Id="rId5" Type="http://schemas.openxmlformats.org/officeDocument/2006/relationships/slide" Target="slides/slide4.xml" /><Relationship Id="rId15" Type="http://schemas.openxmlformats.org/officeDocument/2006/relationships/slide" Target="slides/slide14.xml" /><Relationship Id="rId23" Type="http://schemas.openxmlformats.org/officeDocument/2006/relationships/tableStyles" Target="tableStyles.xml" /><Relationship Id="rId10" Type="http://schemas.openxmlformats.org/officeDocument/2006/relationships/slide" Target="slides/slide9.xml" /><Relationship Id="rId19" Type="http://schemas.openxmlformats.org/officeDocument/2006/relationships/notesMaster" Target="notesMasters/notesMaster1.xml" /><Relationship Id="rId4" Type="http://schemas.openxmlformats.org/officeDocument/2006/relationships/slide" Target="slides/slide3.xml" /><Relationship Id="rId9" Type="http://schemas.openxmlformats.org/officeDocument/2006/relationships/slide" Target="slides/slide8.xml" /><Relationship Id="rId14" Type="http://schemas.openxmlformats.org/officeDocument/2006/relationships/slide" Target="slides/slide13.xml" /><Relationship Id="rId22" Type="http://schemas.openxmlformats.org/officeDocument/2006/relationships/theme" Target="theme/theme1.xml" /></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 /></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5F9BF59-B2F3-4195-BBC3-8B5F85DAE4B0}" type="datetimeFigureOut">
              <a:rPr lang="en-US" smtClean="0"/>
              <a:t>2/9/2020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73EA275-C4DF-46A9-B3A9-ED0D06BC728E}" type="slidenum">
              <a:rPr lang="en-US" smtClean="0"/>
              <a:t>‹#›</a:t>
            </a:fld>
            <a:endParaRPr lang="en-US"/>
          </a:p>
        </p:txBody>
      </p:sp>
    </p:spTree>
    <p:extLst>
      <p:ext uri="{BB962C8B-B14F-4D97-AF65-F5344CB8AC3E}">
        <p14:creationId xmlns:p14="http://schemas.microsoft.com/office/powerpoint/2010/main" val="376451536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98B29CCB-06A2-40E9-B17C-53712FB9908C}" type="datetimeFigureOut">
              <a:rPr lang="en-US" smtClean="0"/>
              <a:pPr/>
              <a:t>2/9/2020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419100157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98B29CCB-06A2-40E9-B17C-53712FB9908C}" type="datetimeFigureOut">
              <a:rPr lang="en-US" smtClean="0"/>
              <a:pPr/>
              <a:t>2/9/2020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30668935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98B29CCB-06A2-40E9-B17C-53712FB9908C}" type="datetimeFigureOut">
              <a:rPr lang="en-US" smtClean="0"/>
              <a:pPr/>
              <a:t>2/9/2020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108404229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98B29CCB-06A2-40E9-B17C-53712FB9908C}" type="datetimeFigureOut">
              <a:rPr lang="en-US" smtClean="0"/>
              <a:pPr/>
              <a:t>2/9/2020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348823440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98B29CCB-06A2-40E9-B17C-53712FB9908C}" type="datetimeFigureOut">
              <a:rPr lang="en-US" smtClean="0"/>
              <a:pPr/>
              <a:t>2/9/2020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34748457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98B29CCB-06A2-40E9-B17C-53712FB9908C}" type="datetimeFigureOut">
              <a:rPr lang="en-US" smtClean="0"/>
              <a:pPr/>
              <a:t>2/9/2020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36811318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98B29CCB-06A2-40E9-B17C-53712FB9908C}" type="datetimeFigureOut">
              <a:rPr lang="en-US" smtClean="0"/>
              <a:pPr/>
              <a:t>2/9/2020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79606126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98B29CCB-06A2-40E9-B17C-53712FB9908C}" type="datetimeFigureOut">
              <a:rPr lang="en-US" smtClean="0"/>
              <a:pPr/>
              <a:t>2/9/2020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25343138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8B29CCB-06A2-40E9-B17C-53712FB9908C}" type="datetimeFigureOut">
              <a:rPr lang="en-US" smtClean="0"/>
              <a:pPr/>
              <a:t>2/9/2020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9000816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8B29CCB-06A2-40E9-B17C-53712FB9908C}" type="datetimeFigureOut">
              <a:rPr lang="en-US" smtClean="0"/>
              <a:pPr/>
              <a:t>2/9/2020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141460727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98B29CCB-06A2-40E9-B17C-53712FB9908C}" type="datetimeFigureOut">
              <a:rPr lang="en-US" smtClean="0"/>
              <a:pPr/>
              <a:t>2/9/2020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FBC9B39A-4664-4125-97E7-203CC445FA8D}" type="slidenum">
              <a:rPr lang="en-US" smtClean="0"/>
              <a:pPr/>
              <a:t>‹#›</a:t>
            </a:fld>
            <a:endParaRPr lang="en-US"/>
          </a:p>
        </p:txBody>
      </p:sp>
    </p:spTree>
    <p:extLst>
      <p:ext uri="{BB962C8B-B14F-4D97-AF65-F5344CB8AC3E}">
        <p14:creationId xmlns:p14="http://schemas.microsoft.com/office/powerpoint/2010/main" val="312112093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 /><Relationship Id="rId3" Type="http://schemas.openxmlformats.org/officeDocument/2006/relationships/slideLayout" Target="../slideLayouts/slideLayout3.xml" /><Relationship Id="rId7" Type="http://schemas.openxmlformats.org/officeDocument/2006/relationships/slideLayout" Target="../slideLayouts/slideLayout7.xml" /><Relationship Id="rId12" Type="http://schemas.openxmlformats.org/officeDocument/2006/relationships/theme" Target="../theme/theme1.xml" /><Relationship Id="rId2" Type="http://schemas.openxmlformats.org/officeDocument/2006/relationships/slideLayout" Target="../slideLayouts/slideLayout2.xml" /><Relationship Id="rId1" Type="http://schemas.openxmlformats.org/officeDocument/2006/relationships/slideLayout" Target="../slideLayouts/slideLayout1.xml" /><Relationship Id="rId6" Type="http://schemas.openxmlformats.org/officeDocument/2006/relationships/slideLayout" Target="../slideLayouts/slideLayout6.xml" /><Relationship Id="rId11" Type="http://schemas.openxmlformats.org/officeDocument/2006/relationships/slideLayout" Target="../slideLayouts/slideLayout11.xml" /><Relationship Id="rId5" Type="http://schemas.openxmlformats.org/officeDocument/2006/relationships/slideLayout" Target="../slideLayouts/slideLayout5.xml" /><Relationship Id="rId10" Type="http://schemas.openxmlformats.org/officeDocument/2006/relationships/slideLayout" Target="../slideLayouts/slideLayout10.xml" /><Relationship Id="rId4" Type="http://schemas.openxmlformats.org/officeDocument/2006/relationships/slideLayout" Target="../slideLayouts/slideLayout4.xml" /><Relationship Id="rId9" Type="http://schemas.openxmlformats.org/officeDocument/2006/relationships/slideLayout" Target="../slideLayouts/slideLayout9.xml" /></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8B29CCB-06A2-40E9-B17C-53712FB9908C}" type="datetimeFigureOut">
              <a:rPr lang="en-US" smtClean="0"/>
              <a:pPr/>
              <a:t>2/9/2020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BC9B39A-4664-4125-97E7-203CC445FA8D}" type="slidenum">
              <a:rPr lang="en-US" smtClean="0"/>
              <a:pPr/>
              <a:t>‹#›</a:t>
            </a:fld>
            <a:endParaRPr lang="en-US"/>
          </a:p>
        </p:txBody>
      </p:sp>
    </p:spTree>
    <p:extLst>
      <p:ext uri="{BB962C8B-B14F-4D97-AF65-F5344CB8AC3E}">
        <p14:creationId xmlns:p14="http://schemas.microsoft.com/office/powerpoint/2010/main" val="2214335014"/>
      </p:ext>
    </p:extLst>
  </p:cSld>
  <p:clrMap bg1="lt1" tx1="dk1" bg2="lt2" tx2="dk2" accent1="accent1" accent2="accent2" accent3="accent3" accent4="accent4" accent5="accent5" accent6="accent6" hlink="hlink" folHlink="folHlink"/>
  <p:sldLayoutIdLst>
    <p:sldLayoutId id="2147483733" r:id="rId1"/>
    <p:sldLayoutId id="2147483734" r:id="rId2"/>
    <p:sldLayoutId id="2147483735" r:id="rId3"/>
    <p:sldLayoutId id="2147483736" r:id="rId4"/>
    <p:sldLayoutId id="2147483737" r:id="rId5"/>
    <p:sldLayoutId id="2147483738" r:id="rId6"/>
    <p:sldLayoutId id="2147483739" r:id="rId7"/>
    <p:sldLayoutId id="2147483740" r:id="rId8"/>
    <p:sldLayoutId id="2147483741" r:id="rId9"/>
    <p:sldLayoutId id="2147483742" r:id="rId10"/>
    <p:sldLayoutId id="2147483743"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 /></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 /></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 /></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p:cNvSpPr>
            <a:spLocks noGrp="1"/>
          </p:cNvSpPr>
          <p:nvPr>
            <p:ph idx="4294967295"/>
          </p:nvPr>
        </p:nvSpPr>
        <p:spPr>
          <a:xfrm>
            <a:off x="0" y="2819400"/>
            <a:ext cx="8991600" cy="4038600"/>
          </a:xfrm>
        </p:spPr>
        <p:txBody>
          <a:bodyPr>
            <a:noAutofit/>
          </a:bodyPr>
          <a:lstStyle/>
          <a:p>
            <a:pPr>
              <a:buFont typeface="Wingdings" pitchFamily="2" charset="2"/>
              <a:buChar char="Ø"/>
            </a:pPr>
            <a:r>
              <a:rPr lang="en-US" sz="2800" dirty="0" err="1">
                <a:latin typeface="Constantia" pitchFamily="18" charset="0"/>
                <a:cs typeface="Times New Roman" pitchFamily="18" charset="0"/>
              </a:rPr>
              <a:t>Nouman</a:t>
            </a:r>
            <a:r>
              <a:rPr lang="en-US" sz="2800" dirty="0">
                <a:latin typeface="Constantia" pitchFamily="18" charset="0"/>
                <a:cs typeface="Times New Roman" pitchFamily="18" charset="0"/>
              </a:rPr>
              <a:t> </a:t>
            </a:r>
            <a:r>
              <a:rPr lang="en-US" sz="2800" dirty="0" err="1">
                <a:latin typeface="Constantia" pitchFamily="18" charset="0"/>
                <a:cs typeface="Times New Roman" pitchFamily="18" charset="0"/>
              </a:rPr>
              <a:t>Khawja</a:t>
            </a:r>
            <a:endParaRPr lang="en-US" sz="2800" dirty="0">
              <a:latin typeface="Constantia" pitchFamily="18" charset="0"/>
              <a:cs typeface="Times New Roman" pitchFamily="18" charset="0"/>
            </a:endParaRPr>
          </a:p>
          <a:p>
            <a:pPr>
              <a:buFont typeface="Wingdings" pitchFamily="2" charset="2"/>
              <a:buChar char="Ø"/>
            </a:pPr>
            <a:r>
              <a:rPr lang="en-US" sz="2800" dirty="0">
                <a:latin typeface="Constantia" pitchFamily="18" charset="0"/>
                <a:cs typeface="Times New Roman" pitchFamily="18" charset="0"/>
              </a:rPr>
              <a:t>Waqas </a:t>
            </a:r>
            <a:r>
              <a:rPr lang="en-US" sz="2800" dirty="0" err="1">
                <a:latin typeface="Constantia" pitchFamily="18" charset="0"/>
                <a:cs typeface="Times New Roman" pitchFamily="18" charset="0"/>
              </a:rPr>
              <a:t>Iqbal</a:t>
            </a:r>
            <a:endParaRPr lang="en-US" sz="2800" dirty="0">
              <a:latin typeface="Constantia" pitchFamily="18" charset="0"/>
              <a:cs typeface="Times New Roman" pitchFamily="18" charset="0"/>
            </a:endParaRPr>
          </a:p>
          <a:p>
            <a:pPr>
              <a:buFont typeface="Wingdings" pitchFamily="2" charset="2"/>
              <a:buChar char="Ø"/>
            </a:pPr>
            <a:r>
              <a:rPr lang="en-US" sz="2800" dirty="0" err="1">
                <a:latin typeface="Constantia" pitchFamily="18" charset="0"/>
                <a:cs typeface="Times New Roman" pitchFamily="18" charset="0"/>
              </a:rPr>
              <a:t>Imtiaz</a:t>
            </a:r>
            <a:r>
              <a:rPr lang="en-US" sz="2800" dirty="0">
                <a:latin typeface="Constantia" pitchFamily="18" charset="0"/>
                <a:cs typeface="Times New Roman" pitchFamily="18" charset="0"/>
              </a:rPr>
              <a:t> Ahmad Bashir</a:t>
            </a:r>
          </a:p>
          <a:p>
            <a:pPr>
              <a:buFont typeface="Wingdings" pitchFamily="2" charset="2"/>
              <a:buChar char="Ø"/>
            </a:pPr>
            <a:r>
              <a:rPr lang="en-US" sz="2800" dirty="0">
                <a:latin typeface="Constantia" pitchFamily="18" charset="0"/>
                <a:cs typeface="Times New Roman" pitchFamily="18" charset="0"/>
              </a:rPr>
              <a:t> </a:t>
            </a:r>
            <a:r>
              <a:rPr lang="en-US" sz="2800" dirty="0" err="1">
                <a:latin typeface="Constantia" pitchFamily="18" charset="0"/>
                <a:cs typeface="Times New Roman" pitchFamily="18" charset="0"/>
              </a:rPr>
              <a:t>Naveed</a:t>
            </a:r>
            <a:r>
              <a:rPr lang="en-US" sz="2800" dirty="0">
                <a:latin typeface="Constantia" pitchFamily="18" charset="0"/>
                <a:cs typeface="Times New Roman" pitchFamily="18" charset="0"/>
              </a:rPr>
              <a:t> </a:t>
            </a:r>
            <a:r>
              <a:rPr lang="en-US" sz="2800" dirty="0" err="1">
                <a:latin typeface="Constantia" pitchFamily="18" charset="0"/>
                <a:cs typeface="Times New Roman" pitchFamily="18" charset="0"/>
              </a:rPr>
              <a:t>Hussain</a:t>
            </a:r>
            <a:r>
              <a:rPr lang="en-US" sz="2800" dirty="0">
                <a:latin typeface="Constantia" pitchFamily="18" charset="0"/>
                <a:cs typeface="Times New Roman" pitchFamily="18" charset="0"/>
              </a:rPr>
              <a:t> </a:t>
            </a:r>
          </a:p>
          <a:p>
            <a:pPr>
              <a:buFont typeface="Wingdings" pitchFamily="2" charset="2"/>
              <a:buChar char="Ø"/>
            </a:pPr>
            <a:r>
              <a:rPr lang="en-US" sz="2800" dirty="0">
                <a:latin typeface="Constantia" pitchFamily="18" charset="0"/>
                <a:cs typeface="Times New Roman" pitchFamily="18" charset="0"/>
              </a:rPr>
              <a:t>Muhammad </a:t>
            </a:r>
            <a:r>
              <a:rPr lang="en-US" sz="2800" dirty="0" err="1">
                <a:latin typeface="Constantia" pitchFamily="18" charset="0"/>
                <a:cs typeface="Times New Roman" pitchFamily="18" charset="0"/>
              </a:rPr>
              <a:t>Aamir</a:t>
            </a:r>
            <a:endParaRPr lang="en-US" sz="2800" dirty="0">
              <a:latin typeface="Constantia" pitchFamily="18" charset="0"/>
              <a:cs typeface="Times New Roman" pitchFamily="18" charset="0"/>
            </a:endParaRPr>
          </a:p>
          <a:p>
            <a:pPr>
              <a:buNone/>
            </a:pPr>
            <a:r>
              <a:rPr lang="en-US" sz="2800" dirty="0">
                <a:latin typeface="Constantia" pitchFamily="18" charset="0"/>
                <a:cs typeface="Times New Roman" pitchFamily="18" charset="0"/>
              </a:rPr>
              <a:t>				</a:t>
            </a:r>
            <a:r>
              <a:rPr lang="en-US" sz="2800" dirty="0" err="1">
                <a:latin typeface="Constantia" pitchFamily="18" charset="0"/>
                <a:cs typeface="Times New Roman" pitchFamily="18" charset="0"/>
              </a:rPr>
              <a:t>M.Phil</a:t>
            </a:r>
            <a:r>
              <a:rPr lang="en-US" sz="2800" dirty="0">
                <a:latin typeface="Constantia" pitchFamily="18" charset="0"/>
                <a:cs typeface="Times New Roman" pitchFamily="18" charset="0"/>
              </a:rPr>
              <a:t> (Business Administration)</a:t>
            </a:r>
          </a:p>
          <a:p>
            <a:pPr>
              <a:buNone/>
            </a:pPr>
            <a:r>
              <a:rPr lang="en-US" sz="2800" dirty="0">
                <a:latin typeface="Constantia" pitchFamily="18" charset="0"/>
                <a:cs typeface="Times New Roman" pitchFamily="18" charset="0"/>
              </a:rPr>
              <a:t>						2</a:t>
            </a:r>
            <a:r>
              <a:rPr lang="en-US" sz="2800" baseline="30000" dirty="0">
                <a:latin typeface="Constantia" pitchFamily="18" charset="0"/>
                <a:cs typeface="Times New Roman" pitchFamily="18" charset="0"/>
              </a:rPr>
              <a:t>nd</a:t>
            </a:r>
            <a:r>
              <a:rPr lang="en-US" sz="2800" dirty="0">
                <a:latin typeface="Constantia" pitchFamily="18" charset="0"/>
                <a:cs typeface="Times New Roman" pitchFamily="18" charset="0"/>
              </a:rPr>
              <a:t> Semester</a:t>
            </a:r>
          </a:p>
        </p:txBody>
      </p:sp>
      <p:sp>
        <p:nvSpPr>
          <p:cNvPr id="6" name="Rectangle 5"/>
          <p:cNvSpPr/>
          <p:nvPr/>
        </p:nvSpPr>
        <p:spPr>
          <a:xfrm>
            <a:off x="0" y="635000"/>
            <a:ext cx="9144000" cy="21082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4800" b="1" i="1" dirty="0">
                <a:latin typeface="Constantia" pitchFamily="18" charset="0"/>
                <a:cs typeface="Times New Roman" pitchFamily="18" charset="0"/>
              </a:rPr>
              <a:t>Strategic Human Resource Management and Sustained Competitive Advantage</a:t>
            </a:r>
            <a:endParaRPr lang="en-US" sz="4800" dirty="0">
              <a:latin typeface="Constantia" pitchFamily="18" charset="0"/>
              <a:cs typeface="Times New Roman" pitchFamily="18" charset="0"/>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838200"/>
          </a:xfrm>
        </p:spPr>
        <p:txBody>
          <a:bodyPr>
            <a:noAutofit/>
          </a:bodyPr>
          <a:lstStyle/>
          <a:p>
            <a:r>
              <a:rPr lang="en-US" sz="3600" b="1" dirty="0">
                <a:latin typeface="Constantia" pitchFamily="18" charset="0"/>
              </a:rPr>
              <a:t>The Resource Based View of Competitive Advantage</a:t>
            </a:r>
            <a:br>
              <a:rPr lang="en-US" sz="3600" dirty="0">
                <a:latin typeface="Constantia" pitchFamily="18" charset="0"/>
              </a:rPr>
            </a:br>
            <a:endParaRPr lang="en-US" sz="3600" dirty="0">
              <a:solidFill>
                <a:schemeClr val="tx1"/>
              </a:solidFill>
              <a:latin typeface="Constantia" pitchFamily="18" charset="0"/>
              <a:cs typeface="Times New Roman" pitchFamily="18" charset="0"/>
            </a:endParaRPr>
          </a:p>
        </p:txBody>
      </p:sp>
      <p:sp>
        <p:nvSpPr>
          <p:cNvPr id="3" name="Content Placeholder 2"/>
          <p:cNvSpPr>
            <a:spLocks noGrp="1"/>
          </p:cNvSpPr>
          <p:nvPr>
            <p:ph idx="1"/>
          </p:nvPr>
        </p:nvSpPr>
        <p:spPr>
          <a:xfrm>
            <a:off x="152400" y="1219200"/>
            <a:ext cx="8991600" cy="5486400"/>
          </a:xfrm>
        </p:spPr>
        <p:txBody>
          <a:bodyPr>
            <a:noAutofit/>
          </a:bodyPr>
          <a:lstStyle/>
          <a:p>
            <a:pPr>
              <a:buFont typeface="Wingdings" pitchFamily="2" charset="2"/>
              <a:buChar char="Ø"/>
            </a:pPr>
            <a:r>
              <a:rPr lang="en-US" sz="2800" dirty="0"/>
              <a:t>The resource based view of organizations provides an economic foundation for examining the role of HR in firm competitive advantage. This view focuses on firm resources that can be sources of competitive advantage within the industry.</a:t>
            </a:r>
          </a:p>
          <a:p>
            <a:pPr>
              <a:buFont typeface="Wingdings" pitchFamily="2" charset="2"/>
              <a:buChar char="Ø"/>
            </a:pPr>
            <a:r>
              <a:rPr lang="en-US" sz="2800" dirty="0"/>
              <a:t>Three basic types of resources can provide this competitive advantage.</a:t>
            </a:r>
          </a:p>
          <a:p>
            <a:pPr>
              <a:buFont typeface="Wingdings" pitchFamily="2" charset="2"/>
              <a:buChar char="Ø"/>
            </a:pPr>
            <a:r>
              <a:rPr lang="en-US" sz="2800" dirty="0">
                <a:latin typeface="Constantia" pitchFamily="18" charset="0"/>
                <a:cs typeface="Times New Roman" pitchFamily="18" charset="0"/>
              </a:rPr>
              <a:t>1. </a:t>
            </a:r>
            <a:r>
              <a:rPr lang="en-US" sz="2800" b="1" dirty="0"/>
              <a:t>Physical capital resources</a:t>
            </a:r>
            <a:r>
              <a:rPr lang="en-US" sz="2800" dirty="0"/>
              <a:t> (Plants, equipment and finance)</a:t>
            </a:r>
          </a:p>
          <a:p>
            <a:pPr lvl="0">
              <a:buFont typeface="Wingdings" pitchFamily="2" charset="2"/>
              <a:buChar char="Ø"/>
            </a:pPr>
            <a:r>
              <a:rPr lang="en-US" sz="2800" dirty="0">
                <a:latin typeface="Constantia" pitchFamily="18" charset="0"/>
                <a:cs typeface="Times New Roman" pitchFamily="18" charset="0"/>
              </a:rPr>
              <a:t>2. </a:t>
            </a:r>
            <a:r>
              <a:rPr lang="en-US" sz="2800" b="1" dirty="0"/>
              <a:t>Organizational capital resources</a:t>
            </a:r>
            <a:r>
              <a:rPr lang="en-US" sz="2800" dirty="0"/>
              <a:t> (organizational structure, Planning, controlling, coordinating and HR system).</a:t>
            </a:r>
          </a:p>
          <a:p>
            <a:pPr>
              <a:buFont typeface="Wingdings" pitchFamily="2" charset="2"/>
              <a:buChar char="Ø"/>
            </a:pPr>
            <a:endParaRPr lang="en-US" sz="2800" dirty="0">
              <a:latin typeface="Constantia" pitchFamily="18" charset="0"/>
              <a:cs typeface="Times New Roman" pitchFamily="18"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286512"/>
          </a:xfrm>
        </p:spPr>
        <p:txBody>
          <a:bodyPr>
            <a:normAutofit fontScale="90000"/>
          </a:bodyPr>
          <a:lstStyle/>
          <a:p>
            <a:endParaRPr lang="en-US" dirty="0"/>
          </a:p>
        </p:txBody>
      </p:sp>
      <p:sp>
        <p:nvSpPr>
          <p:cNvPr id="3" name="Content Placeholder 2"/>
          <p:cNvSpPr>
            <a:spLocks noGrp="1"/>
          </p:cNvSpPr>
          <p:nvPr>
            <p:ph idx="1"/>
          </p:nvPr>
        </p:nvSpPr>
        <p:spPr>
          <a:xfrm>
            <a:off x="152400" y="76200"/>
            <a:ext cx="8686800" cy="6781800"/>
          </a:xfrm>
        </p:spPr>
        <p:txBody>
          <a:bodyPr>
            <a:normAutofit fontScale="92500"/>
          </a:bodyPr>
          <a:lstStyle/>
          <a:p>
            <a:pPr lvl="0">
              <a:buFont typeface="Wingdings" pitchFamily="2" charset="2"/>
              <a:buChar char="Ø"/>
            </a:pPr>
            <a:r>
              <a:rPr lang="en-US" sz="2800" dirty="0">
                <a:latin typeface="Constantia" pitchFamily="18" charset="0"/>
                <a:cs typeface="Times New Roman" pitchFamily="18" charset="0"/>
              </a:rPr>
              <a:t>3. </a:t>
            </a:r>
            <a:r>
              <a:rPr lang="en-US" sz="2800" b="1" dirty="0"/>
              <a:t>Human capital resources</a:t>
            </a:r>
            <a:r>
              <a:rPr lang="en-US" sz="2800" dirty="0"/>
              <a:t> ( skills, judgment, and intelligence of the firm’s employees)</a:t>
            </a:r>
          </a:p>
          <a:p>
            <a:pPr marL="0" indent="0">
              <a:buNone/>
            </a:pPr>
            <a:endParaRPr lang="en-US" sz="2800" dirty="0">
              <a:latin typeface="Constantia" pitchFamily="18" charset="0"/>
              <a:cs typeface="Times New Roman" pitchFamily="18" charset="0"/>
            </a:endParaRPr>
          </a:p>
          <a:p>
            <a:pPr marL="0" indent="0">
              <a:buNone/>
            </a:pPr>
            <a:r>
              <a:rPr lang="en-US" sz="3600" b="1" dirty="0">
                <a:latin typeface="Constantia" pitchFamily="18" charset="0"/>
              </a:rPr>
              <a:t>Competency Based Competitive Advantage</a:t>
            </a:r>
            <a:endParaRPr lang="en-US" sz="3600" dirty="0">
              <a:latin typeface="Constantia" pitchFamily="18" charset="0"/>
            </a:endParaRPr>
          </a:p>
          <a:p>
            <a:pPr>
              <a:buFont typeface="Wingdings" pitchFamily="2" charset="2"/>
              <a:buChar char="Ø"/>
            </a:pPr>
            <a:r>
              <a:rPr lang="en-US" sz="2800" dirty="0"/>
              <a:t> Competency based competitive advantage views the potential of human resource systems to facilitate or inhibit the development and utilization of organizational competencies.</a:t>
            </a:r>
          </a:p>
          <a:p>
            <a:pPr>
              <a:buFont typeface="Wingdings" pitchFamily="2" charset="2"/>
              <a:buChar char="Ø"/>
            </a:pPr>
            <a:r>
              <a:rPr lang="en-US" sz="2800" dirty="0"/>
              <a:t>These competencies would be:</a:t>
            </a:r>
          </a:p>
          <a:p>
            <a:pPr lvl="0">
              <a:buFont typeface="Wingdings" pitchFamily="2" charset="2"/>
              <a:buChar char="Ø"/>
            </a:pPr>
            <a:r>
              <a:rPr lang="en-US" sz="2800" dirty="0">
                <a:latin typeface="Constantia" pitchFamily="18" charset="0"/>
                <a:cs typeface="Times New Roman" pitchFamily="18" charset="0"/>
              </a:rPr>
              <a:t>1. </a:t>
            </a:r>
            <a:r>
              <a:rPr lang="en-US" sz="2800" b="1" dirty="0"/>
              <a:t>Managerial</a:t>
            </a:r>
          </a:p>
          <a:p>
            <a:pPr>
              <a:buFont typeface="Wingdings" pitchFamily="2" charset="2"/>
              <a:buChar char="Ø"/>
            </a:pPr>
            <a:r>
              <a:rPr lang="en-US" sz="2800" dirty="0"/>
              <a:t>Managerial competencies include the unique capabilities of the organization’s strategic leaders to define a strategic vision, communicate the vision throughout the organization, and empower organizational members to realize that vision is closely associated with firm’s benefits.</a:t>
            </a:r>
          </a:p>
          <a:p>
            <a:pPr lvl="0">
              <a:buFont typeface="Wingdings" pitchFamily="2" charset="2"/>
              <a:buChar char="Ø"/>
            </a:pPr>
            <a:endParaRPr lang="en-US" sz="2800" dirty="0"/>
          </a:p>
          <a:p>
            <a:pPr>
              <a:buFont typeface="Wingdings" pitchFamily="2" charset="2"/>
              <a:buChar char="Ø"/>
            </a:pPr>
            <a:endParaRPr lang="en-US" sz="2800" dirty="0">
              <a:latin typeface="Constantia" pitchFamily="18" charset="0"/>
              <a:cs typeface="Times New Roman" pitchFamily="18"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85800"/>
            <a:ext cx="8229600" cy="426212"/>
          </a:xfrm>
        </p:spPr>
        <p:txBody>
          <a:bodyPr>
            <a:normAutofit fontScale="90000"/>
          </a:bodyPr>
          <a:lstStyle/>
          <a:p>
            <a:endParaRPr lang="en-US" dirty="0"/>
          </a:p>
        </p:txBody>
      </p:sp>
      <p:sp>
        <p:nvSpPr>
          <p:cNvPr id="3" name="Content Placeholder 2"/>
          <p:cNvSpPr>
            <a:spLocks noGrp="1"/>
          </p:cNvSpPr>
          <p:nvPr>
            <p:ph idx="1"/>
          </p:nvPr>
        </p:nvSpPr>
        <p:spPr>
          <a:xfrm>
            <a:off x="457200" y="228600"/>
            <a:ext cx="8229600" cy="6324600"/>
          </a:xfrm>
        </p:spPr>
        <p:txBody>
          <a:bodyPr>
            <a:normAutofit/>
          </a:bodyPr>
          <a:lstStyle/>
          <a:p>
            <a:pPr marL="0" lvl="0" indent="0">
              <a:buNone/>
            </a:pPr>
            <a:r>
              <a:rPr lang="en-US" sz="2800" dirty="0">
                <a:effectLst>
                  <a:outerShdw blurRad="38100" dist="38100" dir="2700000" algn="tl">
                    <a:srgbClr val="000000">
                      <a:alpha val="43137"/>
                    </a:srgbClr>
                  </a:outerShdw>
                </a:effectLst>
                <a:latin typeface="Constantia" pitchFamily="18" charset="0"/>
              </a:rPr>
              <a:t>2. </a:t>
            </a:r>
            <a:r>
              <a:rPr lang="en-US" sz="2800" b="1" dirty="0">
                <a:latin typeface="Constantia" pitchFamily="18" charset="0"/>
              </a:rPr>
              <a:t>Input Based</a:t>
            </a:r>
            <a:endParaRPr lang="en-US" sz="2800" dirty="0">
              <a:latin typeface="Constantia" pitchFamily="18" charset="0"/>
            </a:endParaRPr>
          </a:p>
          <a:p>
            <a:pPr>
              <a:buFont typeface="Wingdings" pitchFamily="2" charset="2"/>
              <a:buChar char="Ø"/>
            </a:pPr>
            <a:r>
              <a:rPr lang="en-US" sz="2800" dirty="0">
                <a:latin typeface="Constantia" pitchFamily="18" charset="0"/>
              </a:rPr>
              <a:t>Input based competencies encompass the physical resources, organizational capital resources, human resources, knowledge, skills, and capabilities that enable a firm’s transformational processes to create and deliver products and services that are valued by customers.</a:t>
            </a:r>
          </a:p>
          <a:p>
            <a:pPr lvl="0">
              <a:buFont typeface="Wingdings" pitchFamily="2" charset="2"/>
              <a:buChar char="Ø"/>
            </a:pPr>
            <a:r>
              <a:rPr lang="en-US" sz="2800" dirty="0">
                <a:latin typeface="Constantia" pitchFamily="18" charset="0"/>
              </a:rPr>
              <a:t>3. </a:t>
            </a:r>
            <a:r>
              <a:rPr lang="en-US" sz="2800" b="1" dirty="0">
                <a:latin typeface="Constantia" pitchFamily="18" charset="0"/>
              </a:rPr>
              <a:t>Transformational</a:t>
            </a:r>
            <a:endParaRPr lang="en-US" sz="2800" dirty="0">
              <a:latin typeface="Constantia" pitchFamily="18" charset="0"/>
            </a:endParaRPr>
          </a:p>
          <a:p>
            <a:pPr>
              <a:buFont typeface="Wingdings" pitchFamily="2" charset="2"/>
              <a:buChar char="Ø"/>
            </a:pPr>
            <a:r>
              <a:rPr lang="en-US" sz="2800" dirty="0">
                <a:latin typeface="Constantia" pitchFamily="18" charset="0"/>
              </a:rPr>
              <a:t>Transformational based competencies describe “Organizational capabilities required to actively convert inputs into outputs. These capabilities include innovation and entrepreneurship, organizational culture, and organizational learning.</a:t>
            </a:r>
          </a:p>
        </p:txBody>
      </p:sp>
    </p:spTree>
    <p:extLst>
      <p:ext uri="{BB962C8B-B14F-4D97-AF65-F5344CB8AC3E}">
        <p14:creationId xmlns:p14="http://schemas.microsoft.com/office/powerpoint/2010/main" val="209050215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838200"/>
            <a:ext cx="8229600" cy="1143000"/>
          </a:xfrm>
        </p:spPr>
        <p:txBody>
          <a:bodyPr/>
          <a:lstStyle/>
          <a:p>
            <a:pPr>
              <a:buFont typeface="Arial" pitchFamily="34" charset="0"/>
              <a:buChar char="•"/>
            </a:pPr>
            <a:endParaRPr lang="en-US" sz="3600" dirty="0">
              <a:solidFill>
                <a:schemeClr val="tx1"/>
              </a:solidFill>
              <a:effectLst>
                <a:outerShdw blurRad="38100" dist="38100" dir="2700000" algn="tl">
                  <a:srgbClr val="000000">
                    <a:alpha val="43137"/>
                  </a:srgbClr>
                </a:outerShdw>
              </a:effectLst>
              <a:latin typeface="Constantia" pitchFamily="18" charset="0"/>
            </a:endParaRPr>
          </a:p>
        </p:txBody>
      </p:sp>
      <p:sp>
        <p:nvSpPr>
          <p:cNvPr id="3" name="Content Placeholder 2"/>
          <p:cNvSpPr>
            <a:spLocks noGrp="1"/>
          </p:cNvSpPr>
          <p:nvPr>
            <p:ph idx="1"/>
          </p:nvPr>
        </p:nvSpPr>
        <p:spPr>
          <a:xfrm>
            <a:off x="457200" y="228600"/>
            <a:ext cx="8229600" cy="6477000"/>
          </a:xfrm>
        </p:spPr>
        <p:txBody>
          <a:bodyPr>
            <a:normAutofit/>
          </a:bodyPr>
          <a:lstStyle/>
          <a:p>
            <a:pPr lvl="0">
              <a:buFont typeface="Wingdings" pitchFamily="2" charset="2"/>
              <a:buChar char="Ø"/>
            </a:pPr>
            <a:r>
              <a:rPr lang="en-US" sz="2800" dirty="0">
                <a:latin typeface="Constantia" pitchFamily="18" charset="0"/>
              </a:rPr>
              <a:t>4. </a:t>
            </a:r>
            <a:r>
              <a:rPr lang="en-US" sz="2800" b="1" dirty="0">
                <a:latin typeface="Constantia" pitchFamily="18" charset="0"/>
              </a:rPr>
              <a:t>Output based</a:t>
            </a:r>
            <a:endParaRPr lang="en-US" sz="2800" dirty="0">
              <a:latin typeface="Constantia" pitchFamily="18" charset="0"/>
            </a:endParaRPr>
          </a:p>
          <a:p>
            <a:pPr>
              <a:buFont typeface="Wingdings" pitchFamily="2" charset="2"/>
              <a:buChar char="Ø"/>
            </a:pPr>
            <a:r>
              <a:rPr lang="en-US" sz="2800" dirty="0">
                <a:latin typeface="Constantia" pitchFamily="18" charset="0"/>
              </a:rPr>
              <a:t>Output-based competencies include all knowledge-based, invisible strategic assets, such as corporate reputation or image, product or service quality, and customer loyalty. These competencies entail large amount of firm specific investment of Financial, Technological, Human and Organizational resources that are developed over a period of time and are not freely tradable, they can generate future streams of economic returns and be potent source of sustained competitive advantage.</a:t>
            </a:r>
          </a:p>
        </p:txBody>
      </p:sp>
    </p:spTree>
    <p:extLst>
      <p:ext uri="{BB962C8B-B14F-4D97-AF65-F5344CB8AC3E}">
        <p14:creationId xmlns:p14="http://schemas.microsoft.com/office/powerpoint/2010/main" val="209433640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286512"/>
          </a:xfrm>
        </p:spPr>
        <p:txBody>
          <a:bodyPr>
            <a:normAutofit fontScale="90000"/>
          </a:bodyPr>
          <a:lstStyle/>
          <a:p>
            <a:r>
              <a:rPr lang="en-US" b="1" dirty="0"/>
              <a:t>Organizational competency</a:t>
            </a:r>
            <a:br>
              <a:rPr lang="en-US" dirty="0"/>
            </a:br>
            <a:endParaRPr lang="en-US" dirty="0"/>
          </a:p>
        </p:txBody>
      </p:sp>
      <p:sp>
        <p:nvSpPr>
          <p:cNvPr id="3" name="Content Placeholder 2"/>
          <p:cNvSpPr>
            <a:spLocks noGrp="1"/>
          </p:cNvSpPr>
          <p:nvPr>
            <p:ph idx="1"/>
          </p:nvPr>
        </p:nvSpPr>
        <p:spPr>
          <a:xfrm>
            <a:off x="457200" y="1066800"/>
            <a:ext cx="8229600" cy="5486400"/>
          </a:xfrm>
        </p:spPr>
        <p:txBody>
          <a:bodyPr>
            <a:normAutofit/>
          </a:bodyPr>
          <a:lstStyle/>
          <a:p>
            <a:pPr>
              <a:buFont typeface="Wingdings" pitchFamily="2" charset="2"/>
              <a:buChar char="Ø"/>
            </a:pPr>
            <a:r>
              <a:rPr lang="en-US" sz="2800" dirty="0">
                <a:latin typeface="Constantia" pitchFamily="18" charset="0"/>
              </a:rPr>
              <a:t>Organizational competencies describe firm specific resources and capabilities that enable the organization to develop, choose, and implement value-enhancing strategies. Organizational competencies include all firm specific assets, knowledge, skills, and capabilities embedded in the organizational structure.</a:t>
            </a:r>
          </a:p>
          <a:p>
            <a:pPr>
              <a:buFont typeface="Wingdings" pitchFamily="2" charset="2"/>
              <a:buChar char="Ø"/>
            </a:pPr>
            <a:r>
              <a:rPr lang="en-US" sz="2800" dirty="0">
                <a:latin typeface="Constantia" pitchFamily="18" charset="0"/>
              </a:rPr>
              <a:t>According to the Compton and Baird (2000) identified three types of linkage between HR and organizational strategies.</a:t>
            </a:r>
          </a:p>
          <a:p>
            <a:pPr marL="0" indent="0">
              <a:buNone/>
            </a:pPr>
            <a:endParaRPr lang="en-US" sz="2800" dirty="0">
              <a:latin typeface="Constantia" pitchFamily="18" charset="0"/>
            </a:endParaRPr>
          </a:p>
        </p:txBody>
      </p:sp>
    </p:spTree>
    <p:extLst>
      <p:ext uri="{BB962C8B-B14F-4D97-AF65-F5344CB8AC3E}">
        <p14:creationId xmlns:p14="http://schemas.microsoft.com/office/powerpoint/2010/main" val="53080874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838200"/>
          </a:xfrm>
        </p:spPr>
        <p:txBody>
          <a:bodyPr>
            <a:normAutofit/>
          </a:bodyPr>
          <a:lstStyle/>
          <a:p>
            <a:endParaRPr lang="en-US" sz="3600" dirty="0">
              <a:solidFill>
                <a:schemeClr val="tx1"/>
              </a:solidFill>
              <a:effectLst>
                <a:outerShdw blurRad="38100" dist="38100" dir="2700000" algn="tl">
                  <a:srgbClr val="000000">
                    <a:alpha val="43137"/>
                  </a:srgbClr>
                </a:outerShdw>
              </a:effectLst>
              <a:latin typeface="Constantia" pitchFamily="18" charset="0"/>
            </a:endParaRPr>
          </a:p>
        </p:txBody>
      </p:sp>
      <p:sp>
        <p:nvSpPr>
          <p:cNvPr id="3" name="Content Placeholder 2"/>
          <p:cNvSpPr>
            <a:spLocks noGrp="1"/>
          </p:cNvSpPr>
          <p:nvPr>
            <p:ph idx="1"/>
          </p:nvPr>
        </p:nvSpPr>
        <p:spPr>
          <a:xfrm>
            <a:off x="457200" y="533400"/>
            <a:ext cx="8229600" cy="6096000"/>
          </a:xfrm>
        </p:spPr>
        <p:txBody>
          <a:bodyPr>
            <a:normAutofit/>
          </a:bodyPr>
          <a:lstStyle/>
          <a:p>
            <a:pPr marL="514350" lvl="0" indent="-514350">
              <a:buFont typeface="+mj-lt"/>
              <a:buAutoNum type="arabicPeriod"/>
            </a:pPr>
            <a:r>
              <a:rPr lang="en-US" sz="2800" b="1" dirty="0"/>
              <a:t>Accommodative type</a:t>
            </a:r>
            <a:endParaRPr lang="en-US" sz="2800" dirty="0"/>
          </a:p>
          <a:p>
            <a:pPr>
              <a:buFont typeface="Wingdings" pitchFamily="2" charset="2"/>
              <a:buChar char="Ø"/>
            </a:pPr>
            <a:r>
              <a:rPr lang="en-US" sz="2800" dirty="0">
                <a:latin typeface="Constantia" pitchFamily="18" charset="0"/>
              </a:rPr>
              <a:t>HR Strategies simply follow organizational strategies, accommodating the staffing needs of already chosen business strategies. In this SHRM follow only business strategies.</a:t>
            </a:r>
          </a:p>
          <a:p>
            <a:pPr lvl="0">
              <a:buFont typeface="Wingdings" pitchFamily="2" charset="2"/>
              <a:buChar char="Ø"/>
            </a:pPr>
            <a:r>
              <a:rPr lang="en-US" sz="2800" dirty="0">
                <a:latin typeface="Constantia" pitchFamily="18" charset="0"/>
              </a:rPr>
              <a:t>2. </a:t>
            </a:r>
            <a:r>
              <a:rPr lang="en-US" sz="2800" b="1" dirty="0">
                <a:latin typeface="Constantia" pitchFamily="18" charset="0"/>
              </a:rPr>
              <a:t>Interactive type</a:t>
            </a:r>
            <a:endParaRPr lang="en-US" sz="2800" dirty="0">
              <a:latin typeface="Constantia" pitchFamily="18" charset="0"/>
            </a:endParaRPr>
          </a:p>
          <a:p>
            <a:pPr>
              <a:buFont typeface="Wingdings" pitchFamily="2" charset="2"/>
              <a:buChar char="Ø"/>
            </a:pPr>
            <a:r>
              <a:rPr lang="en-US" sz="2800" dirty="0">
                <a:latin typeface="Constantia" pitchFamily="18" charset="0"/>
              </a:rPr>
              <a:t>It is characterized as a two way communication process between HRM and corporate planning whereby HRM contributes to, and then reacts to, overall strategies. For this type SHRM asserts that HRM is an active contributor to strategy development and execution.</a:t>
            </a:r>
          </a:p>
          <a:p>
            <a:pPr marL="0" indent="0">
              <a:buNone/>
            </a:pPr>
            <a:endParaRPr lang="en-US" sz="2800" dirty="0">
              <a:latin typeface="Constantia" pitchFamily="18" charset="0"/>
            </a:endParaRPr>
          </a:p>
          <a:p>
            <a:pPr marL="0" indent="0">
              <a:buNone/>
            </a:pPr>
            <a:endParaRPr lang="en-US" sz="2800" dirty="0">
              <a:latin typeface="Constantia" pitchFamily="18" charset="0"/>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52400"/>
            <a:ext cx="8229600" cy="838200"/>
          </a:xfrm>
        </p:spPr>
        <p:txBody>
          <a:bodyPr>
            <a:normAutofit/>
          </a:bodyPr>
          <a:lstStyle/>
          <a:p>
            <a:endParaRPr lang="en-US" sz="3600" dirty="0">
              <a:solidFill>
                <a:schemeClr val="tx1"/>
              </a:solidFill>
              <a:effectLst>
                <a:outerShdw blurRad="38100" dist="38100" dir="2700000" algn="tl">
                  <a:srgbClr val="000000">
                    <a:alpha val="43137"/>
                  </a:srgbClr>
                </a:outerShdw>
              </a:effectLst>
              <a:latin typeface="Constantia" pitchFamily="18" charset="0"/>
            </a:endParaRPr>
          </a:p>
        </p:txBody>
      </p:sp>
      <p:sp>
        <p:nvSpPr>
          <p:cNvPr id="3" name="Content Placeholder 2"/>
          <p:cNvSpPr>
            <a:spLocks noGrp="1"/>
          </p:cNvSpPr>
          <p:nvPr>
            <p:ph idx="1"/>
          </p:nvPr>
        </p:nvSpPr>
        <p:spPr>
          <a:xfrm>
            <a:off x="457200" y="304800"/>
            <a:ext cx="8229600" cy="6324600"/>
          </a:xfrm>
        </p:spPr>
        <p:txBody>
          <a:bodyPr>
            <a:normAutofit/>
          </a:bodyPr>
          <a:lstStyle/>
          <a:p>
            <a:pPr lvl="0">
              <a:buFont typeface="Wingdings" pitchFamily="2" charset="2"/>
              <a:buChar char="Ø"/>
            </a:pPr>
            <a:r>
              <a:rPr lang="en-US" dirty="0">
                <a:latin typeface="Constantia" pitchFamily="18" charset="0"/>
              </a:rPr>
              <a:t>3. </a:t>
            </a:r>
            <a:r>
              <a:rPr lang="en-US" b="1" dirty="0">
                <a:latin typeface="Constantia" pitchFamily="18" charset="0"/>
              </a:rPr>
              <a:t>Fully integrated</a:t>
            </a:r>
            <a:endParaRPr lang="en-US" dirty="0">
              <a:latin typeface="Constantia" pitchFamily="18" charset="0"/>
            </a:endParaRPr>
          </a:p>
          <a:p>
            <a:pPr>
              <a:buFont typeface="Wingdings" pitchFamily="2" charset="2"/>
              <a:buChar char="Ø"/>
            </a:pPr>
            <a:r>
              <a:rPr lang="en-US" dirty="0">
                <a:latin typeface="Constantia" pitchFamily="18" charset="0"/>
              </a:rPr>
              <a:t>In this type HR specialist is involve in the overall strategic human resource management in practice.</a:t>
            </a:r>
          </a:p>
          <a:p>
            <a:pPr>
              <a:buFont typeface="Wingdings" pitchFamily="2" charset="2"/>
              <a:buChar char="Ø"/>
            </a:pPr>
            <a:endParaRPr lang="en-US" dirty="0">
              <a:latin typeface="Constantia" pitchFamily="18" charset="0"/>
            </a:endParaRPr>
          </a:p>
        </p:txBody>
      </p:sp>
    </p:spTree>
    <p:extLst>
      <p:ext uri="{BB962C8B-B14F-4D97-AF65-F5344CB8AC3E}">
        <p14:creationId xmlns:p14="http://schemas.microsoft.com/office/powerpoint/2010/main" val="92856559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45719"/>
          </a:xfrm>
        </p:spPr>
        <p:txBody>
          <a:bodyPr>
            <a:normAutofit fontScale="90000"/>
          </a:bodyPr>
          <a:lstStyle/>
          <a:p>
            <a:endParaRPr lang="en-US" dirty="0"/>
          </a:p>
        </p:txBody>
      </p:sp>
      <p:sp>
        <p:nvSpPr>
          <p:cNvPr id="3" name="Content Placeholder 2"/>
          <p:cNvSpPr>
            <a:spLocks noGrp="1"/>
          </p:cNvSpPr>
          <p:nvPr>
            <p:ph idx="1"/>
          </p:nvPr>
        </p:nvSpPr>
        <p:spPr/>
        <p:txBody>
          <a:bodyPr/>
          <a:lstStyle/>
          <a:p>
            <a:pPr marL="0" indent="0" algn="ctr">
              <a:buNone/>
            </a:pPr>
            <a:r>
              <a:rPr lang="en-US" sz="9600" dirty="0">
                <a:effectLst>
                  <a:outerShdw blurRad="38100" dist="38100" dir="2700000" algn="tl">
                    <a:srgbClr val="000000">
                      <a:alpha val="43137"/>
                    </a:srgbClr>
                  </a:outerShdw>
                </a:effectLst>
                <a:latin typeface="Cooper Black" pitchFamily="18" charset="0"/>
              </a:rPr>
              <a:t>THANKS</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914400"/>
          </a:xfrm>
        </p:spPr>
        <p:txBody>
          <a:bodyPr>
            <a:normAutofit/>
          </a:bodyPr>
          <a:lstStyle/>
          <a:p>
            <a:r>
              <a:rPr lang="en-US" b="1" dirty="0">
                <a:effectLst>
                  <a:outerShdw blurRad="38100" dist="38100" dir="2700000" algn="tl">
                    <a:srgbClr val="000000">
                      <a:alpha val="43137"/>
                    </a:srgbClr>
                  </a:outerShdw>
                </a:effectLst>
                <a:latin typeface="Constantia" pitchFamily="18" charset="0"/>
              </a:rPr>
              <a:t>Outline</a:t>
            </a:r>
          </a:p>
        </p:txBody>
      </p:sp>
      <p:sp>
        <p:nvSpPr>
          <p:cNvPr id="3" name="Content Placeholder 2"/>
          <p:cNvSpPr>
            <a:spLocks noGrp="1"/>
          </p:cNvSpPr>
          <p:nvPr>
            <p:ph idx="1"/>
          </p:nvPr>
        </p:nvSpPr>
        <p:spPr>
          <a:xfrm>
            <a:off x="457200" y="914401"/>
            <a:ext cx="8229600" cy="5715000"/>
          </a:xfrm>
        </p:spPr>
        <p:txBody>
          <a:bodyPr>
            <a:normAutofit/>
          </a:bodyPr>
          <a:lstStyle/>
          <a:p>
            <a:r>
              <a:rPr lang="en-US" sz="2800" dirty="0">
                <a:latin typeface="Constantia" pitchFamily="18" charset="0"/>
              </a:rPr>
              <a:t>Introduction</a:t>
            </a:r>
          </a:p>
          <a:p>
            <a:r>
              <a:rPr lang="en-US" sz="2800" dirty="0">
                <a:latin typeface="Constantia" pitchFamily="18" charset="0"/>
              </a:rPr>
              <a:t>Human Resource Management</a:t>
            </a:r>
          </a:p>
          <a:p>
            <a:r>
              <a:rPr lang="en-US" sz="2800" dirty="0">
                <a:latin typeface="Constantia" pitchFamily="18" charset="0"/>
              </a:rPr>
              <a:t>Strategic Human Resource Management</a:t>
            </a:r>
          </a:p>
          <a:p>
            <a:r>
              <a:rPr lang="en-US" sz="2800" dirty="0">
                <a:latin typeface="Constantia" pitchFamily="18" charset="0"/>
              </a:rPr>
              <a:t>HRM as distinctive Factor of an Organization</a:t>
            </a:r>
          </a:p>
          <a:p>
            <a:r>
              <a:rPr lang="en-US" sz="2800" dirty="0">
                <a:latin typeface="Constantia" pitchFamily="18" charset="0"/>
              </a:rPr>
              <a:t>HRM as Human Capital of an Organization</a:t>
            </a:r>
          </a:p>
          <a:p>
            <a:r>
              <a:rPr lang="en-US" sz="2800" dirty="0">
                <a:latin typeface="Constantia" pitchFamily="18" charset="0"/>
              </a:rPr>
              <a:t>Competitive Advantage</a:t>
            </a:r>
          </a:p>
          <a:p>
            <a:r>
              <a:rPr lang="en-US" sz="2800" dirty="0">
                <a:latin typeface="Constantia" pitchFamily="18" charset="0"/>
              </a:rPr>
              <a:t>Sustained Competitive Advantage</a:t>
            </a:r>
          </a:p>
          <a:p>
            <a:r>
              <a:rPr lang="en-US" sz="2800" dirty="0">
                <a:latin typeface="Constantia" pitchFamily="18" charset="0"/>
              </a:rPr>
              <a:t>Source of analyzing the Competitive Advantage</a:t>
            </a:r>
          </a:p>
          <a:p>
            <a:r>
              <a:rPr lang="en-US" sz="2800" dirty="0">
                <a:latin typeface="Constantia" pitchFamily="18" charset="0"/>
              </a:rPr>
              <a:t>Resource based view of Competitive Advantage</a:t>
            </a:r>
          </a:p>
          <a:p>
            <a:r>
              <a:rPr lang="en-US" sz="2800" dirty="0">
                <a:latin typeface="Constantia" pitchFamily="18" charset="0"/>
              </a:rPr>
              <a:t>Competency based Competitive Advantage</a:t>
            </a:r>
          </a:p>
          <a:p>
            <a:r>
              <a:rPr lang="en-US" sz="2800" dirty="0">
                <a:latin typeface="Constantia" pitchFamily="18" charset="0"/>
              </a:rPr>
              <a:t>Organizational Competency</a:t>
            </a:r>
          </a:p>
          <a:p>
            <a:endParaRPr lang="en-US" sz="2800" dirty="0">
              <a:latin typeface="Constantia" pitchFamily="18" charset="0"/>
            </a:endParaRPr>
          </a:p>
          <a:p>
            <a:endParaRPr lang="en-US" sz="2800" dirty="0">
              <a:latin typeface="Constantia" pitchFamily="18" charset="0"/>
            </a:endParaRPr>
          </a:p>
          <a:p>
            <a:endParaRPr lang="en-US" sz="2800" dirty="0">
              <a:latin typeface="Constantia" pitchFamily="18" charset="0"/>
            </a:endParaRPr>
          </a:p>
          <a:p>
            <a:endParaRPr lang="en-US" sz="2800" dirty="0">
              <a:latin typeface="Constantia" pitchFamily="18" charset="0"/>
            </a:endParaRPr>
          </a:p>
          <a:p>
            <a:endParaRPr lang="en-US" sz="2800" dirty="0">
              <a:latin typeface="Constantia" pitchFamily="18" charset="0"/>
            </a:endParaRPr>
          </a:p>
          <a:p>
            <a:endParaRPr lang="en-US" sz="2800" dirty="0">
              <a:latin typeface="Constantia" pitchFamily="18" charset="0"/>
            </a:endParaRPr>
          </a:p>
          <a:p>
            <a:endParaRPr lang="en-US" sz="2800" dirty="0">
              <a:latin typeface="Constantia" pitchFamily="18" charset="0"/>
            </a:endParaRPr>
          </a:p>
          <a:p>
            <a:endParaRPr lang="en-US" sz="2800" dirty="0">
              <a:latin typeface="Constantia" pitchFamily="18" charset="0"/>
            </a:endParaRPr>
          </a:p>
        </p:txBody>
      </p:sp>
    </p:spTree>
    <p:extLst>
      <p:ext uri="{BB962C8B-B14F-4D97-AF65-F5344CB8AC3E}">
        <p14:creationId xmlns:p14="http://schemas.microsoft.com/office/powerpoint/2010/main" val="218730484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152400"/>
            <a:ext cx="8229600" cy="990600"/>
          </a:xfrm>
        </p:spPr>
        <p:txBody>
          <a:bodyPr>
            <a:normAutofit/>
          </a:bodyPr>
          <a:lstStyle/>
          <a:p>
            <a:pPr marL="0" indent="0">
              <a:buNone/>
            </a:pPr>
            <a:r>
              <a:rPr lang="en-US" sz="3600" b="1" dirty="0">
                <a:effectLst>
                  <a:outerShdw blurRad="38100" dist="38100" dir="2700000" algn="tl">
                    <a:srgbClr val="000000">
                      <a:alpha val="43137"/>
                    </a:srgbClr>
                  </a:outerShdw>
                </a:effectLst>
                <a:latin typeface="Constantia" pitchFamily="18" charset="0"/>
                <a:cs typeface="Times New Roman" pitchFamily="18" charset="0"/>
              </a:rPr>
              <a:t>Human Resource Management</a:t>
            </a:r>
            <a:endParaRPr lang="en-US" sz="3600" b="1" dirty="0">
              <a:solidFill>
                <a:schemeClr val="tx1"/>
              </a:solidFill>
              <a:effectLst>
                <a:outerShdw blurRad="38100" dist="38100" dir="2700000" algn="tl">
                  <a:srgbClr val="000000">
                    <a:alpha val="43137"/>
                  </a:srgbClr>
                </a:outerShdw>
              </a:effectLst>
              <a:latin typeface="Constantia" pitchFamily="18" charset="0"/>
              <a:cs typeface="Times New Roman" pitchFamily="18" charset="0"/>
            </a:endParaRPr>
          </a:p>
        </p:txBody>
      </p:sp>
      <p:sp>
        <p:nvSpPr>
          <p:cNvPr id="3" name="Content Placeholder 2"/>
          <p:cNvSpPr>
            <a:spLocks noGrp="1"/>
          </p:cNvSpPr>
          <p:nvPr>
            <p:ph idx="4294967295"/>
          </p:nvPr>
        </p:nvSpPr>
        <p:spPr>
          <a:xfrm>
            <a:off x="-76200" y="1066800"/>
            <a:ext cx="9220200" cy="5638800"/>
          </a:xfrm>
        </p:spPr>
        <p:txBody>
          <a:bodyPr>
            <a:noAutofit/>
          </a:bodyPr>
          <a:lstStyle/>
          <a:p>
            <a:pPr>
              <a:buFont typeface="Wingdings" pitchFamily="2" charset="2"/>
              <a:buChar char="Ø"/>
            </a:pPr>
            <a:r>
              <a:rPr lang="en-US" sz="2600" dirty="0">
                <a:latin typeface="Constantia" pitchFamily="18" charset="0"/>
                <a:cs typeface="Times New Roman" pitchFamily="18" charset="0"/>
              </a:rPr>
              <a:t>Human Resource Management is the process of recruiting, selecting, providing orientation, imparting training and development, appraising the performance of employees, deciding compensation and benefits, motivating employees, ensuring employee safety, welfare and health in order to achieve the goal of an organization as well as the goals of individual.</a:t>
            </a:r>
          </a:p>
          <a:p>
            <a:pPr marL="0" indent="0">
              <a:buNone/>
            </a:pPr>
            <a:r>
              <a:rPr lang="en-US" sz="3600" b="1" dirty="0">
                <a:latin typeface="Constantia" pitchFamily="18" charset="0"/>
                <a:cs typeface="Times New Roman" pitchFamily="18" charset="0"/>
              </a:rPr>
              <a:t>Strategic Human Resource Management</a:t>
            </a:r>
          </a:p>
          <a:p>
            <a:pPr>
              <a:buFont typeface="Wingdings" pitchFamily="2" charset="2"/>
              <a:buChar char="Ø"/>
            </a:pPr>
            <a:r>
              <a:rPr lang="en-US" sz="2800" dirty="0">
                <a:latin typeface="Constantia" pitchFamily="18" charset="0"/>
              </a:rPr>
              <a:t>Strategic human resource management is the proactive management of people. It requires thinking ahead, and planning ways for a company to better meet the needs of its employees, and for the employees to better meet the need of company or organization.</a:t>
            </a:r>
          </a:p>
          <a:p>
            <a:pPr>
              <a:buFont typeface="Wingdings" pitchFamily="2" charset="2"/>
              <a:buChar char="Ø"/>
            </a:pPr>
            <a:endParaRPr lang="en-US" sz="2600" dirty="0">
              <a:latin typeface="Constantia" pitchFamily="18" charset="0"/>
              <a:cs typeface="Times New Roman" pitchFamily="18"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flipH="1">
            <a:off x="1066800" y="228600"/>
            <a:ext cx="3124200" cy="45719"/>
          </a:xfrm>
        </p:spPr>
        <p:txBody>
          <a:bodyPr>
            <a:normAutofit fontScale="90000"/>
          </a:bodyPr>
          <a:lstStyle/>
          <a:p>
            <a:pPr marL="0" indent="0">
              <a:buNone/>
            </a:pPr>
            <a:endParaRPr lang="en-US" sz="3600" dirty="0">
              <a:solidFill>
                <a:schemeClr val="tx1"/>
              </a:solidFill>
              <a:latin typeface="Constantia" pitchFamily="18" charset="0"/>
              <a:cs typeface="Simplified Arabic" pitchFamily="18" charset="-78"/>
            </a:endParaRPr>
          </a:p>
        </p:txBody>
      </p:sp>
      <p:sp>
        <p:nvSpPr>
          <p:cNvPr id="3" name="Content Placeholder 2"/>
          <p:cNvSpPr>
            <a:spLocks noGrp="1"/>
          </p:cNvSpPr>
          <p:nvPr>
            <p:ph idx="1"/>
          </p:nvPr>
        </p:nvSpPr>
        <p:spPr>
          <a:xfrm>
            <a:off x="152400" y="685800"/>
            <a:ext cx="8991600" cy="6172200"/>
          </a:xfrm>
        </p:spPr>
        <p:txBody>
          <a:bodyPr>
            <a:noAutofit/>
          </a:bodyPr>
          <a:lstStyle/>
          <a:p>
            <a:pPr>
              <a:buFont typeface="Wingdings" pitchFamily="2" charset="2"/>
              <a:buChar char="Ø"/>
            </a:pPr>
            <a:r>
              <a:rPr lang="en-US" sz="2800" dirty="0">
                <a:latin typeface="Constantia" pitchFamily="18" charset="0"/>
              </a:rPr>
              <a:t>In the business Strategic human resource management(SHRM) is an important potential source of sustained competitive advantage.</a:t>
            </a:r>
          </a:p>
          <a:p>
            <a:pPr>
              <a:buFont typeface="Wingdings" pitchFamily="2" charset="2"/>
              <a:buChar char="Ø"/>
            </a:pPr>
            <a:r>
              <a:rPr lang="en-US" sz="2800" dirty="0">
                <a:latin typeface="Constantia" pitchFamily="18" charset="0"/>
              </a:rPr>
              <a:t>Human resource researcher  and strategy makers have concluded that human resource function plays an important role in firm performance. In fact most corporate annual reports boldly state that the firm’s people are most important asset.</a:t>
            </a:r>
          </a:p>
          <a:p>
            <a:pPr>
              <a:buFont typeface="Wingdings" pitchFamily="2" charset="2"/>
              <a:buChar char="Ø"/>
            </a:pPr>
            <a:r>
              <a:rPr lang="en-US" sz="2800" dirty="0">
                <a:latin typeface="Constantia" pitchFamily="18" charset="0"/>
              </a:rPr>
              <a:t>Despite these widely held beliefs and all too frequent statements, however, many organizational decisions suggest a relatively low priority on both the human resource of the firm and human resource department. </a:t>
            </a:r>
          </a:p>
          <a:p>
            <a:pPr>
              <a:buFont typeface="Wingdings" pitchFamily="2" charset="2"/>
              <a:buChar char="Ø"/>
            </a:pPr>
            <a:endParaRPr lang="en-US" sz="2800" dirty="0">
              <a:solidFill>
                <a:srgbClr val="FF0000"/>
              </a:solidFill>
              <a:latin typeface="Constantia" pitchFamily="18" charset="0"/>
              <a:cs typeface="Times New Roman" pitchFamily="18" charset="0"/>
            </a:endParaRPr>
          </a:p>
        </p:txBody>
      </p:sp>
    </p:spTree>
    <p:extLst>
      <p:ext uri="{BB962C8B-B14F-4D97-AF65-F5344CB8AC3E}">
        <p14:creationId xmlns:p14="http://schemas.microsoft.com/office/powerpoint/2010/main" val="348174952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685800"/>
            <a:ext cx="9144000" cy="381000"/>
          </a:xfrm>
        </p:spPr>
        <p:txBody>
          <a:bodyPr>
            <a:noAutofit/>
          </a:bodyPr>
          <a:lstStyle/>
          <a:p>
            <a:pPr algn="l"/>
            <a:r>
              <a:rPr lang="en-US" sz="3600" b="1" dirty="0">
                <a:latin typeface="Constantia" pitchFamily="18" charset="0"/>
              </a:rPr>
              <a:t>HRM as Distinctive Factor of an Organization</a:t>
            </a:r>
            <a:br>
              <a:rPr lang="en-US" sz="3600" dirty="0">
                <a:latin typeface="Constantia" pitchFamily="18" charset="0"/>
              </a:rPr>
            </a:br>
            <a:endParaRPr lang="en-US" sz="3600" dirty="0">
              <a:solidFill>
                <a:schemeClr val="tx1"/>
              </a:solidFill>
              <a:effectLst>
                <a:outerShdw blurRad="38100" dist="38100" dir="2700000" algn="tl">
                  <a:srgbClr val="000000">
                    <a:alpha val="43137"/>
                  </a:srgbClr>
                </a:outerShdw>
              </a:effectLst>
              <a:latin typeface="Constantia" pitchFamily="18" charset="0"/>
              <a:cs typeface="Times New Roman" pitchFamily="18" charset="0"/>
            </a:endParaRPr>
          </a:p>
        </p:txBody>
      </p:sp>
      <p:sp>
        <p:nvSpPr>
          <p:cNvPr id="3" name="Content Placeholder 2"/>
          <p:cNvSpPr>
            <a:spLocks noGrp="1"/>
          </p:cNvSpPr>
          <p:nvPr>
            <p:ph idx="1"/>
          </p:nvPr>
        </p:nvSpPr>
        <p:spPr>
          <a:xfrm>
            <a:off x="76200" y="1143000"/>
            <a:ext cx="9067800" cy="5486400"/>
          </a:xfrm>
        </p:spPr>
        <p:txBody>
          <a:bodyPr>
            <a:normAutofit/>
          </a:bodyPr>
          <a:lstStyle/>
          <a:p>
            <a:pPr>
              <a:buFont typeface="Wingdings" pitchFamily="2" charset="2"/>
              <a:buChar char="Ø"/>
            </a:pPr>
            <a:r>
              <a:rPr lang="en-US" sz="2800" dirty="0">
                <a:latin typeface="Constantia" pitchFamily="18" charset="0"/>
              </a:rPr>
              <a:t>The new concept of HRM sees peoples as the most important resource in the business. It represents the human factor in the organization, combined intelligence, skills and experience that gives the organization its distinctive character.</a:t>
            </a:r>
          </a:p>
          <a:p>
            <a:pPr marL="0" indent="0">
              <a:buNone/>
            </a:pPr>
            <a:r>
              <a:rPr lang="en-US" sz="3600" b="1" dirty="0">
                <a:latin typeface="Constantia" pitchFamily="18" charset="0"/>
              </a:rPr>
              <a:t>HRM as Human Capital of an organization</a:t>
            </a:r>
            <a:r>
              <a:rPr lang="en-US" sz="2400" b="1" dirty="0"/>
              <a:t> </a:t>
            </a:r>
          </a:p>
          <a:p>
            <a:pPr>
              <a:buFont typeface="Wingdings" pitchFamily="2" charset="2"/>
              <a:buChar char="Ø"/>
            </a:pPr>
            <a:r>
              <a:rPr lang="en-US" sz="2800" dirty="0">
                <a:latin typeface="Constantia" pitchFamily="18" charset="0"/>
              </a:rPr>
              <a:t>According to the Burney and Clark “Human capital resources include the training, experience, judgment, intelligence, relationships, and insight of individual managers and workers in business.”</a:t>
            </a:r>
          </a:p>
          <a:p>
            <a:pPr>
              <a:buFont typeface="Wingdings" pitchFamily="2" charset="2"/>
              <a:buChar char="Ø"/>
            </a:pPr>
            <a:endParaRPr lang="en-US" sz="2400" dirty="0"/>
          </a:p>
          <a:p>
            <a:pPr marL="0" indent="0">
              <a:buNone/>
            </a:pPr>
            <a:endParaRPr lang="en-US" sz="2400" dirty="0">
              <a:latin typeface="Constantia" pitchFamily="18" charset="0"/>
              <a:cs typeface="Times New Roman" pitchFamily="18"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381000"/>
          </a:xfrm>
        </p:spPr>
        <p:txBody>
          <a:bodyPr>
            <a:noAutofit/>
          </a:bodyPr>
          <a:lstStyle/>
          <a:p>
            <a:r>
              <a:rPr lang="en-US" sz="3600" b="1" dirty="0">
                <a:latin typeface="Constantia" pitchFamily="18" charset="0"/>
              </a:rPr>
              <a:t>Competitive advantage</a:t>
            </a:r>
            <a:br>
              <a:rPr lang="en-US" sz="3600" dirty="0">
                <a:latin typeface="Constantia" pitchFamily="18" charset="0"/>
              </a:rPr>
            </a:br>
            <a:endParaRPr lang="en-US" sz="3600" dirty="0">
              <a:latin typeface="Constantia" pitchFamily="18" charset="0"/>
            </a:endParaRPr>
          </a:p>
        </p:txBody>
      </p:sp>
      <p:sp>
        <p:nvSpPr>
          <p:cNvPr id="3" name="Content Placeholder 2"/>
          <p:cNvSpPr>
            <a:spLocks noGrp="1"/>
          </p:cNvSpPr>
          <p:nvPr>
            <p:ph idx="1"/>
          </p:nvPr>
        </p:nvSpPr>
        <p:spPr>
          <a:xfrm>
            <a:off x="457200" y="609600"/>
            <a:ext cx="8229600" cy="6248400"/>
          </a:xfrm>
        </p:spPr>
        <p:txBody>
          <a:bodyPr>
            <a:noAutofit/>
          </a:bodyPr>
          <a:lstStyle/>
          <a:p>
            <a:pPr>
              <a:buFont typeface="Wingdings" pitchFamily="2" charset="2"/>
              <a:buChar char="Ø"/>
            </a:pPr>
            <a:r>
              <a:rPr lang="en-US" sz="2800" dirty="0">
                <a:latin typeface="Constantia" pitchFamily="18" charset="0"/>
                <a:cs typeface="Times New Roman" pitchFamily="18" charset="0"/>
              </a:rPr>
              <a:t>Competitive advantage is the attribute of the company that allows an organization to outperform its competitors. These can be highly skilled labor, a unique geographic location, access to new technology, ability to manufacture products at lowest cost, brand image recognition.</a:t>
            </a:r>
          </a:p>
          <a:p>
            <a:pPr>
              <a:buFont typeface="Wingdings" pitchFamily="2" charset="2"/>
              <a:buChar char="Ø"/>
            </a:pPr>
            <a:r>
              <a:rPr lang="en-US" sz="2800" dirty="0">
                <a:latin typeface="Constantia" pitchFamily="18" charset="0"/>
                <a:cs typeface="Times New Roman" pitchFamily="18" charset="0"/>
              </a:rPr>
              <a:t>3 types of strategies that create and sustain superior performance</a:t>
            </a:r>
          </a:p>
          <a:p>
            <a:pPr>
              <a:buFont typeface="Wingdings" pitchFamily="2" charset="2"/>
              <a:buChar char="Ø"/>
            </a:pPr>
            <a:r>
              <a:rPr lang="en-US" sz="2800" dirty="0">
                <a:solidFill>
                  <a:srgbClr val="FF0000"/>
                </a:solidFill>
                <a:latin typeface="Constantia" pitchFamily="18" charset="0"/>
                <a:cs typeface="Times New Roman" pitchFamily="18" charset="0"/>
              </a:rPr>
              <a:t>1. Cost Leadership </a:t>
            </a:r>
          </a:p>
          <a:p>
            <a:pPr marL="0" indent="0">
              <a:buNone/>
            </a:pPr>
            <a:r>
              <a:rPr lang="en-US" sz="2800" dirty="0">
                <a:latin typeface="Constantia" pitchFamily="18" charset="0"/>
                <a:cs typeface="Times New Roman" pitchFamily="18" charset="0"/>
              </a:rPr>
              <a:t>   Same quality but at lower cost. Example: </a:t>
            </a:r>
            <a:r>
              <a:rPr lang="en-US" sz="2800" dirty="0" err="1">
                <a:latin typeface="Constantia" pitchFamily="18" charset="0"/>
                <a:cs typeface="Times New Roman" pitchFamily="18" charset="0"/>
              </a:rPr>
              <a:t>Wallmart</a:t>
            </a:r>
            <a:endParaRPr lang="en-US" sz="2800" dirty="0">
              <a:latin typeface="Constantia" pitchFamily="18" charset="0"/>
              <a:cs typeface="Times New Roman" pitchFamily="18" charset="0"/>
            </a:endParaRPr>
          </a:p>
          <a:p>
            <a:pPr>
              <a:buFont typeface="Wingdings" pitchFamily="2" charset="2"/>
              <a:buChar char="Ø"/>
            </a:pPr>
            <a:r>
              <a:rPr lang="en-US" sz="2800" dirty="0">
                <a:solidFill>
                  <a:srgbClr val="FF0000"/>
                </a:solidFill>
                <a:latin typeface="Constantia" pitchFamily="18" charset="0"/>
                <a:cs typeface="Times New Roman" pitchFamily="18" charset="0"/>
              </a:rPr>
              <a:t>2. Differentiation</a:t>
            </a:r>
          </a:p>
          <a:p>
            <a:pPr marL="0" indent="0">
              <a:buNone/>
            </a:pPr>
            <a:r>
              <a:rPr lang="en-US" sz="2800" dirty="0">
                <a:latin typeface="Constantia" pitchFamily="18" charset="0"/>
                <a:cs typeface="Times New Roman" pitchFamily="18" charset="0"/>
              </a:rPr>
              <a:t>High quality, more features, better delivery</a:t>
            </a:r>
          </a:p>
          <a:p>
            <a:pPr marL="0" indent="0">
              <a:buNone/>
            </a:pPr>
            <a:r>
              <a:rPr lang="en-US" sz="2800" dirty="0">
                <a:latin typeface="Constantia" pitchFamily="18" charset="0"/>
                <a:cs typeface="Times New Roman" pitchFamily="18" charset="0"/>
              </a:rPr>
              <a:t>Example: </a:t>
            </a:r>
            <a:r>
              <a:rPr lang="en-US" sz="2800" dirty="0" err="1">
                <a:latin typeface="Constantia" pitchFamily="18" charset="0"/>
                <a:cs typeface="Times New Roman" pitchFamily="18" charset="0"/>
              </a:rPr>
              <a:t>Uber</a:t>
            </a:r>
            <a:r>
              <a:rPr lang="en-US" sz="2800" dirty="0">
                <a:latin typeface="Constantia" pitchFamily="18" charset="0"/>
                <a:cs typeface="Times New Roman" pitchFamily="18" charset="0"/>
              </a:rPr>
              <a:t>, </a:t>
            </a:r>
            <a:r>
              <a:rPr lang="en-US" sz="2800" dirty="0" err="1">
                <a:latin typeface="Constantia" pitchFamily="18" charset="0"/>
                <a:cs typeface="Times New Roman" pitchFamily="18" charset="0"/>
              </a:rPr>
              <a:t>Careem</a:t>
            </a:r>
            <a:r>
              <a:rPr lang="en-US" sz="2800" dirty="0">
                <a:latin typeface="Constantia" pitchFamily="18" charset="0"/>
                <a:cs typeface="Times New Roman" pitchFamily="18" charset="0"/>
              </a:rPr>
              <a:t>, Apple</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flipV="1">
            <a:off x="457200" y="381000"/>
            <a:ext cx="8229600" cy="170688"/>
          </a:xfrm>
        </p:spPr>
        <p:txBody>
          <a:bodyPr>
            <a:normAutofit fontScale="90000"/>
          </a:bodyPr>
          <a:lstStyle/>
          <a:p>
            <a:endParaRPr lang="en-US" sz="3600" dirty="0">
              <a:solidFill>
                <a:schemeClr val="tx1"/>
              </a:solidFill>
              <a:effectLst>
                <a:outerShdw blurRad="38100" dist="38100" dir="2700000" algn="tl">
                  <a:srgbClr val="000000">
                    <a:alpha val="43137"/>
                  </a:srgbClr>
                </a:outerShdw>
              </a:effectLst>
              <a:latin typeface="Constantia" pitchFamily="18" charset="0"/>
              <a:cs typeface="Times New Roman" pitchFamily="18" charset="0"/>
            </a:endParaRPr>
          </a:p>
        </p:txBody>
      </p:sp>
      <p:sp>
        <p:nvSpPr>
          <p:cNvPr id="3" name="Content Placeholder 2"/>
          <p:cNvSpPr>
            <a:spLocks noGrp="1"/>
          </p:cNvSpPr>
          <p:nvPr>
            <p:ph idx="1"/>
          </p:nvPr>
        </p:nvSpPr>
        <p:spPr>
          <a:xfrm>
            <a:off x="76200" y="609600"/>
            <a:ext cx="8839200" cy="6248400"/>
          </a:xfrm>
        </p:spPr>
        <p:txBody>
          <a:bodyPr>
            <a:normAutofit lnSpcReduction="10000"/>
          </a:bodyPr>
          <a:lstStyle/>
          <a:p>
            <a:pPr marL="0" indent="0">
              <a:buNone/>
            </a:pPr>
            <a:r>
              <a:rPr lang="en-US" sz="2800" dirty="0">
                <a:solidFill>
                  <a:srgbClr val="FF0000"/>
                </a:solidFill>
                <a:latin typeface="Constantia" pitchFamily="18" charset="0"/>
                <a:cs typeface="Times New Roman" pitchFamily="18" charset="0"/>
              </a:rPr>
              <a:t>3. Segmentation Strategy</a:t>
            </a:r>
          </a:p>
          <a:p>
            <a:pPr>
              <a:buFont typeface="Wingdings" pitchFamily="2" charset="2"/>
              <a:buChar char="Ø"/>
            </a:pPr>
            <a:r>
              <a:rPr lang="en-US" sz="2800" dirty="0">
                <a:latin typeface="Constantia" pitchFamily="18" charset="0"/>
                <a:cs typeface="Times New Roman" pitchFamily="18" charset="0"/>
              </a:rPr>
              <a:t>Targeting predefined segments rather than everyone.</a:t>
            </a:r>
          </a:p>
          <a:p>
            <a:pPr>
              <a:buFont typeface="Wingdings" pitchFamily="2" charset="2"/>
              <a:buChar char="Ø"/>
            </a:pPr>
            <a:r>
              <a:rPr lang="en-US" sz="2800" dirty="0">
                <a:solidFill>
                  <a:srgbClr val="FF0000"/>
                </a:solidFill>
                <a:latin typeface="Constantia" pitchFamily="18" charset="0"/>
                <a:cs typeface="Times New Roman" pitchFamily="18" charset="0"/>
              </a:rPr>
              <a:t>Example: Bridal clothes and shoes shop, </a:t>
            </a:r>
            <a:r>
              <a:rPr lang="en-US" sz="2800" dirty="0" err="1">
                <a:solidFill>
                  <a:srgbClr val="FF0000"/>
                </a:solidFill>
                <a:latin typeface="Constantia" pitchFamily="18" charset="0"/>
                <a:cs typeface="Times New Roman" pitchFamily="18" charset="0"/>
              </a:rPr>
              <a:t>Linkedin</a:t>
            </a:r>
            <a:endParaRPr lang="en-US" sz="2800" dirty="0">
              <a:solidFill>
                <a:srgbClr val="FF0000"/>
              </a:solidFill>
              <a:latin typeface="Constantia" pitchFamily="18" charset="0"/>
              <a:cs typeface="Times New Roman" pitchFamily="18" charset="0"/>
            </a:endParaRPr>
          </a:p>
          <a:p>
            <a:pPr marL="0" indent="0">
              <a:buNone/>
            </a:pPr>
            <a:endParaRPr lang="en-US" sz="2800" dirty="0">
              <a:solidFill>
                <a:srgbClr val="FF0000"/>
              </a:solidFill>
              <a:latin typeface="Constantia" pitchFamily="18" charset="0"/>
              <a:cs typeface="Times New Roman" pitchFamily="18" charset="0"/>
            </a:endParaRPr>
          </a:p>
          <a:p>
            <a:pPr>
              <a:buFont typeface="Wingdings" pitchFamily="2" charset="2"/>
              <a:buChar char="Ø"/>
            </a:pPr>
            <a:r>
              <a:rPr lang="en-US" sz="2800" dirty="0">
                <a:latin typeface="Constantia" pitchFamily="18" charset="0"/>
                <a:cs typeface="Times New Roman" pitchFamily="18" charset="0"/>
              </a:rPr>
              <a:t>Competitive advantage in HR refers to the Knowledge, skills and abilities of the employees that cannot be copied.</a:t>
            </a:r>
          </a:p>
          <a:p>
            <a:pPr>
              <a:buFont typeface="Wingdings" pitchFamily="2" charset="2"/>
              <a:buChar char="Ø"/>
            </a:pPr>
            <a:r>
              <a:rPr lang="en-US" sz="2800" dirty="0">
                <a:solidFill>
                  <a:srgbClr val="FF0000"/>
                </a:solidFill>
                <a:latin typeface="Constantia" pitchFamily="18" charset="0"/>
                <a:cs typeface="Times New Roman" pitchFamily="18" charset="0"/>
              </a:rPr>
              <a:t>How Can </a:t>
            </a:r>
            <a:r>
              <a:rPr lang="en-US" sz="2800">
                <a:solidFill>
                  <a:srgbClr val="FF0000"/>
                </a:solidFill>
                <a:latin typeface="Constantia" pitchFamily="18" charset="0"/>
                <a:cs typeface="Times New Roman" pitchFamily="18" charset="0"/>
              </a:rPr>
              <a:t>HR becomes </a:t>
            </a:r>
            <a:r>
              <a:rPr lang="en-US" sz="2800" dirty="0">
                <a:solidFill>
                  <a:srgbClr val="FF0000"/>
                </a:solidFill>
                <a:latin typeface="Constantia" pitchFamily="18" charset="0"/>
                <a:cs typeface="Times New Roman" pitchFamily="18" charset="0"/>
              </a:rPr>
              <a:t>a Competitive Advantage for any Organization?</a:t>
            </a:r>
          </a:p>
          <a:p>
            <a:pPr>
              <a:buFont typeface="Wingdings" pitchFamily="2" charset="2"/>
              <a:buChar char="Ø"/>
            </a:pPr>
            <a:r>
              <a:rPr lang="en-US" sz="2800" dirty="0">
                <a:latin typeface="Constantia" pitchFamily="18" charset="0"/>
                <a:cs typeface="Times New Roman" pitchFamily="18" charset="0"/>
              </a:rPr>
              <a:t>1. Hire Professional with experience</a:t>
            </a:r>
          </a:p>
          <a:p>
            <a:pPr>
              <a:buFont typeface="Wingdings" pitchFamily="2" charset="2"/>
              <a:buChar char="Ø"/>
            </a:pPr>
            <a:r>
              <a:rPr lang="en-US" sz="2800" dirty="0">
                <a:latin typeface="Constantia" pitchFamily="18" charset="0"/>
                <a:cs typeface="Times New Roman" pitchFamily="18" charset="0"/>
              </a:rPr>
              <a:t>2. Give HR leadership positions</a:t>
            </a:r>
          </a:p>
          <a:p>
            <a:pPr>
              <a:buFont typeface="Wingdings" pitchFamily="2" charset="2"/>
              <a:buChar char="Ø"/>
            </a:pPr>
            <a:r>
              <a:rPr lang="en-US" sz="2800" dirty="0">
                <a:latin typeface="Constantia" pitchFamily="18" charset="0"/>
                <a:cs typeface="Times New Roman" pitchFamily="18" charset="0"/>
              </a:rPr>
              <a:t>3. Let HR determine training programs</a:t>
            </a:r>
          </a:p>
          <a:p>
            <a:pPr>
              <a:buFont typeface="Wingdings" pitchFamily="2" charset="2"/>
              <a:buChar char="Ø"/>
            </a:pPr>
            <a:r>
              <a:rPr lang="en-US" sz="2800" dirty="0">
                <a:latin typeface="Constantia" pitchFamily="18" charset="0"/>
                <a:cs typeface="Times New Roman" pitchFamily="18" charset="0"/>
              </a:rPr>
              <a:t>4. Monitor Employee performance</a:t>
            </a:r>
          </a:p>
        </p:txBody>
      </p:sp>
    </p:spTree>
    <p:extLst>
      <p:ext uri="{BB962C8B-B14F-4D97-AF65-F5344CB8AC3E}">
        <p14:creationId xmlns:p14="http://schemas.microsoft.com/office/powerpoint/2010/main" val="283771160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762000"/>
          </a:xfrm>
        </p:spPr>
        <p:txBody>
          <a:bodyPr>
            <a:noAutofit/>
          </a:bodyPr>
          <a:lstStyle/>
          <a:p>
            <a:r>
              <a:rPr lang="en-US" sz="3600" dirty="0">
                <a:effectLst>
                  <a:outerShdw blurRad="38100" dist="38100" dir="2700000" algn="tl">
                    <a:srgbClr val="000000">
                      <a:alpha val="43137"/>
                    </a:srgbClr>
                  </a:outerShdw>
                </a:effectLst>
                <a:latin typeface="Constantia" pitchFamily="18" charset="0"/>
                <a:cs typeface="Times New Roman" pitchFamily="18" charset="0"/>
              </a:rPr>
              <a:t>Sustainable Competitive Advantage</a:t>
            </a:r>
            <a:endParaRPr lang="en-US" sz="3600" dirty="0">
              <a:solidFill>
                <a:schemeClr val="tx1"/>
              </a:solidFill>
              <a:effectLst>
                <a:outerShdw blurRad="38100" dist="38100" dir="2700000" algn="tl">
                  <a:srgbClr val="000000">
                    <a:alpha val="43137"/>
                  </a:srgbClr>
                </a:outerShdw>
              </a:effectLst>
              <a:latin typeface="Constantia" pitchFamily="18" charset="0"/>
              <a:cs typeface="Times New Roman" pitchFamily="18" charset="0"/>
            </a:endParaRPr>
          </a:p>
        </p:txBody>
      </p:sp>
      <p:sp>
        <p:nvSpPr>
          <p:cNvPr id="3" name="Content Placeholder 2"/>
          <p:cNvSpPr>
            <a:spLocks noGrp="1"/>
          </p:cNvSpPr>
          <p:nvPr>
            <p:ph idx="1"/>
          </p:nvPr>
        </p:nvSpPr>
        <p:spPr>
          <a:xfrm>
            <a:off x="457200" y="1143000"/>
            <a:ext cx="8229600" cy="4983163"/>
          </a:xfrm>
        </p:spPr>
        <p:txBody>
          <a:bodyPr>
            <a:normAutofit/>
          </a:bodyPr>
          <a:lstStyle/>
          <a:p>
            <a:pPr marL="514350" indent="-514350">
              <a:buFont typeface="Wingdings" pitchFamily="2" charset="2"/>
              <a:buChar char="Ø"/>
            </a:pPr>
            <a:r>
              <a:rPr lang="en-US" sz="2800" dirty="0">
                <a:latin typeface="Constantia" pitchFamily="18" charset="0"/>
              </a:rPr>
              <a:t>The competitive advantage becomes the sustained competitive advantage when other business is incapable of duplicating the benefits of a competitive advantage.</a:t>
            </a:r>
          </a:p>
          <a:p>
            <a:pPr marL="514350" indent="-514350">
              <a:buFont typeface="Wingdings" pitchFamily="2" charset="2"/>
              <a:buChar char="Ø"/>
            </a:pPr>
            <a:r>
              <a:rPr lang="en-US" sz="2800" dirty="0">
                <a:latin typeface="Constantia" pitchFamily="18" charset="0"/>
              </a:rPr>
              <a:t>Organizations can achieve sustainable competitive advantage through training and development programs of their employees. </a:t>
            </a:r>
            <a:endParaRPr lang="en-US" sz="2800" b="1" dirty="0">
              <a:latin typeface="Constantia" pitchFamily="18" charset="0"/>
            </a:endParaRPr>
          </a:p>
          <a:p>
            <a:pPr marL="0" indent="0">
              <a:buNone/>
            </a:pPr>
            <a:endParaRPr lang="en-US" sz="2800" dirty="0">
              <a:latin typeface="Constantia" pitchFamily="18" charset="0"/>
              <a:cs typeface="Times New Roman" pitchFamily="18"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838200"/>
          </a:xfrm>
        </p:spPr>
        <p:txBody>
          <a:bodyPr>
            <a:normAutofit fontScale="90000"/>
          </a:bodyPr>
          <a:lstStyle/>
          <a:p>
            <a:r>
              <a:rPr lang="en-US" sz="3600" b="1" dirty="0">
                <a:latin typeface="Constantia" pitchFamily="18" charset="0"/>
              </a:rPr>
              <a:t>Source of Analyzing the Competitive Advantage</a:t>
            </a:r>
            <a:r>
              <a:rPr lang="en-US" sz="2800" dirty="0">
                <a:latin typeface="Constantia" pitchFamily="18" charset="0"/>
              </a:rPr>
              <a:t>  </a:t>
            </a:r>
            <a:br>
              <a:rPr lang="en-US" sz="2800" dirty="0">
                <a:latin typeface="Constantia" pitchFamily="18" charset="0"/>
              </a:rPr>
            </a:br>
            <a:endParaRPr lang="en-US" sz="3600" dirty="0">
              <a:solidFill>
                <a:schemeClr val="tx1"/>
              </a:solidFill>
              <a:effectLst>
                <a:outerShdw blurRad="38100" dist="38100" dir="2700000" algn="tl">
                  <a:srgbClr val="000000">
                    <a:alpha val="43137"/>
                  </a:srgbClr>
                </a:outerShdw>
              </a:effectLst>
              <a:latin typeface="Constantia" pitchFamily="18" charset="0"/>
              <a:cs typeface="Times New Roman" pitchFamily="18" charset="0"/>
            </a:endParaRPr>
          </a:p>
        </p:txBody>
      </p:sp>
      <p:sp>
        <p:nvSpPr>
          <p:cNvPr id="3" name="Content Placeholder 2"/>
          <p:cNvSpPr>
            <a:spLocks noGrp="1"/>
          </p:cNvSpPr>
          <p:nvPr>
            <p:ph idx="1"/>
          </p:nvPr>
        </p:nvSpPr>
        <p:spPr>
          <a:xfrm>
            <a:off x="457200" y="1143000"/>
            <a:ext cx="8229600" cy="5257800"/>
          </a:xfrm>
        </p:spPr>
        <p:txBody>
          <a:bodyPr>
            <a:noAutofit/>
          </a:bodyPr>
          <a:lstStyle/>
          <a:p>
            <a:pPr>
              <a:buFont typeface="Wingdings" pitchFamily="2" charset="2"/>
              <a:buChar char="Ø"/>
            </a:pPr>
            <a:r>
              <a:rPr lang="en-US" sz="2800" dirty="0">
                <a:latin typeface="Constantia" pitchFamily="18" charset="0"/>
                <a:cs typeface="Times New Roman" pitchFamily="18" charset="0"/>
              </a:rPr>
              <a:t>A framework is given to analyze the effectiveness of the competitive advantage.</a:t>
            </a:r>
          </a:p>
          <a:p>
            <a:pPr>
              <a:buFont typeface="Wingdings" pitchFamily="2" charset="2"/>
              <a:buChar char="Ø"/>
            </a:pPr>
            <a:r>
              <a:rPr lang="en-US" sz="2800" dirty="0">
                <a:latin typeface="Constantia" pitchFamily="18" charset="0"/>
                <a:cs typeface="Times New Roman" pitchFamily="18" charset="0"/>
              </a:rPr>
              <a:t>Value </a:t>
            </a:r>
          </a:p>
          <a:p>
            <a:pPr>
              <a:buFont typeface="Wingdings" pitchFamily="2" charset="2"/>
              <a:buChar char="Ø"/>
            </a:pPr>
            <a:r>
              <a:rPr lang="en-US" sz="2800" dirty="0">
                <a:latin typeface="Constantia" pitchFamily="18" charset="0"/>
                <a:cs typeface="Times New Roman" pitchFamily="18" charset="0"/>
              </a:rPr>
              <a:t>Rareness</a:t>
            </a:r>
          </a:p>
          <a:p>
            <a:pPr>
              <a:buFont typeface="Wingdings" pitchFamily="2" charset="2"/>
              <a:buChar char="Ø"/>
            </a:pPr>
            <a:r>
              <a:rPr lang="en-US" sz="2800" dirty="0">
                <a:latin typeface="Constantia" pitchFamily="18" charset="0"/>
                <a:cs typeface="Times New Roman" pitchFamily="18" charset="0"/>
              </a:rPr>
              <a:t>Imitability</a:t>
            </a:r>
          </a:p>
          <a:p>
            <a:pPr>
              <a:buFont typeface="Wingdings" pitchFamily="2" charset="2"/>
              <a:buChar char="Ø"/>
            </a:pPr>
            <a:r>
              <a:rPr lang="en-US" sz="2800" dirty="0">
                <a:latin typeface="Constantia" pitchFamily="18" charset="0"/>
                <a:cs typeface="Times New Roman" pitchFamily="18" charset="0"/>
              </a:rPr>
              <a:t>Organization</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1320</TotalTime>
  <Words>1072</Words>
  <Application>Microsoft Office PowerPoint</Application>
  <PresentationFormat>On-screen Show (4:3)</PresentationFormat>
  <Paragraphs>92</Paragraphs>
  <Slides>17</Slides>
  <Notes>0</Notes>
  <HiddenSlides>0</HiddenSlides>
  <MMClips>0</MMClips>
  <ScaleCrop>false</ScaleCrop>
  <HeadingPairs>
    <vt:vector size="4" baseType="variant">
      <vt:variant>
        <vt:lpstr>Theme</vt:lpstr>
      </vt:variant>
      <vt:variant>
        <vt:i4>1</vt:i4>
      </vt:variant>
      <vt:variant>
        <vt:lpstr>Slide Titles</vt:lpstr>
      </vt:variant>
      <vt:variant>
        <vt:i4>17</vt:i4>
      </vt:variant>
    </vt:vector>
  </HeadingPairs>
  <TitlesOfParts>
    <vt:vector size="18" baseType="lpstr">
      <vt:lpstr>Office Theme</vt:lpstr>
      <vt:lpstr>PowerPoint Presentation</vt:lpstr>
      <vt:lpstr>Outline</vt:lpstr>
      <vt:lpstr>Human Resource Management</vt:lpstr>
      <vt:lpstr>PowerPoint Presentation</vt:lpstr>
      <vt:lpstr>HRM as Distinctive Factor of an Organization </vt:lpstr>
      <vt:lpstr>Competitive advantage </vt:lpstr>
      <vt:lpstr>PowerPoint Presentation</vt:lpstr>
      <vt:lpstr>Sustainable Competitive Advantage</vt:lpstr>
      <vt:lpstr>Source of Analyzing the Competitive Advantage   </vt:lpstr>
      <vt:lpstr>The Resource Based View of Competitive Advantage </vt:lpstr>
      <vt:lpstr>PowerPoint Presentation</vt:lpstr>
      <vt:lpstr>PowerPoint Presentation</vt:lpstr>
      <vt:lpstr>PowerPoint Presentation</vt:lpstr>
      <vt:lpstr>Organizational competency </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Market Targeting and Strategic Positioning</dc:title>
  <dc:creator>Aamir Computers</dc:creator>
  <cp:lastModifiedBy>Aamir Mahmood</cp:lastModifiedBy>
  <cp:revision>158</cp:revision>
  <dcterms:created xsi:type="dcterms:W3CDTF">2019-12-04T08:26:39Z</dcterms:created>
  <dcterms:modified xsi:type="dcterms:W3CDTF">2020-02-09T01:04:56Z</dcterms:modified>
</cp:coreProperties>
</file>

<file path=docProps/thumbnail.jpeg>
</file>